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934" y="7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A2DEC-09A4-402F-9F3A-1A03EBC6BF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B81F16-8A15-471A-962A-3E08D56F9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69EA0-46C5-4B9E-A761-2F57AC93A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101F0-8655-4FE8-94B7-D79F9D4A4330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8E9E8-E8D9-4725-B4F7-3313E9538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9B627-1BD2-462A-924D-5053E9319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DDF39-C0DD-4ADA-AE2C-3C2E43023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29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E09D9-453E-4F8F-B361-A3A6BC0C7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6E6E8F-F006-42E4-9501-C151D238AD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C318B-A0A0-402B-8D22-79FDCBA5E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101F0-8655-4FE8-94B7-D79F9D4A4330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FD123-434D-4CDB-849A-1BD29617D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FBDDC9-B3CF-42FC-BA93-C74BA2AC6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DDF39-C0DD-4ADA-AE2C-3C2E43023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89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C78A9B-EA5E-4D8C-8062-959B4A6A72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1F37E8-5F5E-4060-B091-302412567E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A1BC3-57B4-4DA8-A8FE-1DE36458C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101F0-8655-4FE8-94B7-D79F9D4A4330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64B8E-54A5-44F6-AA4A-CA6F90FB9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22B27-02D3-46FA-A53E-38D69893C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DDF39-C0DD-4ADA-AE2C-3C2E43023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038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9251C-8197-4940-9E85-16726B995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34E95-FB66-4865-9060-6E7D74696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12A3D-4D9E-487B-AEB8-9E422A423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101F0-8655-4FE8-94B7-D79F9D4A4330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7EA4-C1DF-4278-8FAF-7931A5D8A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6796EB-AED2-4806-82BB-DFE08B781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DDF39-C0DD-4ADA-AE2C-3C2E43023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001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5EC5F-E2CF-4E9B-9894-1E5E38B67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91D659-F0C5-4660-AF5B-460656554F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0BD023-5F70-4575-BBA8-E1E218EA0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101F0-8655-4FE8-94B7-D79F9D4A4330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54491-C9B4-4D33-B2FF-2813E91D2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761E6-6F0B-43B2-A75C-CD3F7F53B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DDF39-C0DD-4ADA-AE2C-3C2E43023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137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5F38B-22FE-4959-9F82-BA884297F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16946-2AB8-4D0C-8286-5F3BD699F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1E9E42-3E4D-48FF-B1CC-D2E8C84210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FD7A66-720A-4ED0-B81E-66C7386F9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101F0-8655-4FE8-94B7-D79F9D4A4330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202E5E-A4D6-49BA-970A-760490D9E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3150DD-EE96-45E2-8A0F-E06DBCBFC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DDF39-C0DD-4ADA-AE2C-3C2E43023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68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94F5A-9BAC-400F-BB74-0178C371E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1FAB38-2DF5-4E4D-8B99-6A514E4D9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0D0945-054F-43D7-947F-CD3816CE0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8A2F24-C5E0-4A06-A265-E7208E9180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005B45-0445-401F-A520-FB2B7D38AD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CACDEC-F0E8-4B85-B357-B870E4939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101F0-8655-4FE8-94B7-D79F9D4A4330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579296-15D5-498E-8429-09E50B11B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1D6322-F574-490F-ABB9-229D53517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DDF39-C0DD-4ADA-AE2C-3C2E43023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18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617E8-2742-4BBB-99D9-86143D1A7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F9AF6A-DA89-4303-8813-AF37652AA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101F0-8655-4FE8-94B7-D79F9D4A4330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E3DF59-430A-419E-8629-ADB3C0F65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140969-507A-483E-894E-44D748422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DDF39-C0DD-4ADA-AE2C-3C2E43023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148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4F9834-C2C5-455C-A57B-F52E1C204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101F0-8655-4FE8-94B7-D79F9D4A4330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8CE684-39A9-4025-B6E1-7A361F4B1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2AD37-5312-4D25-9436-E579BB202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DDF39-C0DD-4ADA-AE2C-3C2E43023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585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975A0-BD8B-4500-87E5-70B9E8707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0DD28-5028-4C80-9B3B-7E70B9416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2B0077-81C5-4175-A46B-C45B1FEA1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37A496-15E6-4ACD-918F-41BFDE22E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101F0-8655-4FE8-94B7-D79F9D4A4330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C4604-C621-47E9-9BC3-6E0FF2D88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1B4BF6-4FE8-481E-A1BF-114A95EAB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DDF39-C0DD-4ADA-AE2C-3C2E43023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295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2D8DE-B0EF-43CC-BF41-A495C50BB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3DD031-423B-48F5-A6A8-C9B9A6AF66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3DBD66-93A9-40E3-9C00-420C96D98D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4DA95-92F7-449D-B036-79985D3F4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101F0-8655-4FE8-94B7-D79F9D4A4330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1A0284-8D7C-40E2-B19F-BE5BCDD89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A8EAED-8AB6-40F5-B831-360444C79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DDF39-C0DD-4ADA-AE2C-3C2E43023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865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B31AC7-077F-494A-8EF6-1FC179E82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A48FCF-E87E-4C1C-8179-884E5B443D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D0A37-30D2-4D4C-ACB0-0D6A721356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101F0-8655-4FE8-94B7-D79F9D4A4330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BB3CC-3E61-4399-B9B8-06B9A5CF17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BE1C4-BA20-4B3B-9312-BF68A4402D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EDDF39-C0DD-4ADA-AE2C-3C2E43023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84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9C43296-9BCC-4D31-9249-B6078F0EC96B}"/>
              </a:ext>
            </a:extLst>
          </p:cNvPr>
          <p:cNvSpPr/>
          <p:nvPr/>
        </p:nvSpPr>
        <p:spPr>
          <a:xfrm>
            <a:off x="504423" y="-1554480"/>
            <a:ext cx="11520085" cy="23308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0155B23-C777-41D2-B3D2-EF1A479809D4}"/>
              </a:ext>
            </a:extLst>
          </p:cNvPr>
          <p:cNvSpPr/>
          <p:nvPr/>
        </p:nvSpPr>
        <p:spPr>
          <a:xfrm>
            <a:off x="731520" y="8303385"/>
            <a:ext cx="7323223" cy="117960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F1484A-09AA-4DFA-B2A2-3F1F37EA0655}"/>
              </a:ext>
            </a:extLst>
          </p:cNvPr>
          <p:cNvSpPr/>
          <p:nvPr/>
        </p:nvSpPr>
        <p:spPr>
          <a:xfrm>
            <a:off x="731520" y="5463325"/>
            <a:ext cx="10956057" cy="27474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7CD735-08AD-4316-BCCA-CEEC22E51019}"/>
              </a:ext>
            </a:extLst>
          </p:cNvPr>
          <p:cNvSpPr/>
          <p:nvPr/>
        </p:nvSpPr>
        <p:spPr>
          <a:xfrm>
            <a:off x="2682239" y="701851"/>
            <a:ext cx="8389149" cy="45927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A52051-DFFE-4725-8E5A-FB9389133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471795">
            <a:off x="-5593058" y="3977328"/>
            <a:ext cx="24958602" cy="118464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C6F4D4-C3FB-433F-A8FF-9B5B2F1A75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03" t="13632" r="15160" b="13461"/>
          <a:stretch/>
        </p:blipFill>
        <p:spPr>
          <a:xfrm>
            <a:off x="1551402" y="-1093423"/>
            <a:ext cx="1564640" cy="1635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E024A9-F9EB-4FA9-A1F5-218FE90558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186" t="15707" r="19990" b="15953"/>
          <a:stretch/>
        </p:blipFill>
        <p:spPr>
          <a:xfrm>
            <a:off x="6996831" y="18587619"/>
            <a:ext cx="2116689" cy="316649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BA16298-E928-4C65-ADA6-55EE75069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06" y="1951162"/>
            <a:ext cx="2484054" cy="1911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D480025A-F82D-417C-B7A2-AAA624768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332" y="5870669"/>
            <a:ext cx="2337000" cy="179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1BFC4587-815B-4DC8-94F3-FFECAB2A4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00" y="10379073"/>
            <a:ext cx="2336999" cy="179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B4792F-C378-4639-9D08-31B80C43520A}"/>
              </a:ext>
            </a:extLst>
          </p:cNvPr>
          <p:cNvSpPr txBox="1"/>
          <p:nvPr/>
        </p:nvSpPr>
        <p:spPr>
          <a:xfrm>
            <a:off x="3604923" y="-756460"/>
            <a:ext cx="65437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The speech signal is: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019DC7-FF37-49F3-8263-42367B4A6DF4}"/>
              </a:ext>
            </a:extLst>
          </p:cNvPr>
          <p:cNvSpPr txBox="1"/>
          <p:nvPr/>
        </p:nvSpPr>
        <p:spPr>
          <a:xfrm>
            <a:off x="2927339" y="1144246"/>
            <a:ext cx="17207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NOISY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53544A-E941-48B0-9E98-B7E3D3217D84}"/>
              </a:ext>
            </a:extLst>
          </p:cNvPr>
          <p:cNvSpPr txBox="1"/>
          <p:nvPr/>
        </p:nvSpPr>
        <p:spPr>
          <a:xfrm>
            <a:off x="1099454" y="5520544"/>
            <a:ext cx="30091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TRANSIENT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D89C8B-B2E0-4A43-8600-6AB660957FF5}"/>
              </a:ext>
            </a:extLst>
          </p:cNvPr>
          <p:cNvSpPr txBox="1"/>
          <p:nvPr/>
        </p:nvSpPr>
        <p:spPr>
          <a:xfrm>
            <a:off x="1324592" y="8474626"/>
            <a:ext cx="32054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VARIABLE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242CDF-14B2-495C-AAC5-43F976265759}"/>
              </a:ext>
            </a:extLst>
          </p:cNvPr>
          <p:cNvSpPr txBox="1"/>
          <p:nvPr/>
        </p:nvSpPr>
        <p:spPr>
          <a:xfrm>
            <a:off x="4981752" y="637809"/>
            <a:ext cx="222849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The issues: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Z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B7EA80-26EE-46A2-A1F4-472A519E8665}"/>
              </a:ext>
            </a:extLst>
          </p:cNvPr>
          <p:cNvSpPr txBox="1"/>
          <p:nvPr/>
        </p:nvSpPr>
        <p:spPr>
          <a:xfrm>
            <a:off x="7248143" y="2592046"/>
            <a:ext cx="38232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The intervention: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Increase amplitude via x, y, z, w, etc.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2397BC-F200-4C93-9862-B89A6D801622}"/>
              </a:ext>
            </a:extLst>
          </p:cNvPr>
          <p:cNvSpPr txBox="1"/>
          <p:nvPr/>
        </p:nvSpPr>
        <p:spPr>
          <a:xfrm>
            <a:off x="941664" y="6140636"/>
            <a:ext cx="47381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The issue:</a:t>
            </a:r>
          </a:p>
          <a:p>
            <a:r>
              <a:rPr lang="en-US" sz="3600" dirty="0"/>
              <a:t>Speech is gone as soon as it’s said!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CAA431-5F84-41A9-9E6F-3502D1AAC39E}"/>
              </a:ext>
            </a:extLst>
          </p:cNvPr>
          <p:cNvSpPr txBox="1"/>
          <p:nvPr/>
        </p:nvSpPr>
        <p:spPr>
          <a:xfrm>
            <a:off x="7902228" y="5824235"/>
            <a:ext cx="38232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The intervention: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“say that again please!”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B2604E-63D2-4C43-8BFC-9864DF200ACD}"/>
              </a:ext>
            </a:extLst>
          </p:cNvPr>
          <p:cNvSpPr txBox="1"/>
          <p:nvPr/>
        </p:nvSpPr>
        <p:spPr>
          <a:xfrm>
            <a:off x="1142010" y="9440078"/>
            <a:ext cx="47381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The issue:</a:t>
            </a:r>
          </a:p>
          <a:p>
            <a:r>
              <a:rPr lang="en-US" sz="3600" dirty="0"/>
              <a:t>Lots of things here</a:t>
            </a:r>
          </a:p>
          <a:p>
            <a:r>
              <a:rPr lang="en-US" sz="3600" dirty="0"/>
              <a:t>Within talker</a:t>
            </a:r>
          </a:p>
          <a:p>
            <a:r>
              <a:rPr lang="en-US" sz="3600" dirty="0"/>
              <a:t>Between talker</a:t>
            </a:r>
          </a:p>
          <a:p>
            <a:r>
              <a:rPr lang="en-US" sz="3600" dirty="0"/>
              <a:t>Blah</a:t>
            </a:r>
          </a:p>
          <a:p>
            <a:r>
              <a:rPr lang="en-US" sz="3600" dirty="0"/>
              <a:t>Blah</a:t>
            </a:r>
          </a:p>
          <a:p>
            <a:r>
              <a:rPr lang="en-US" sz="3600" dirty="0"/>
              <a:t>Blah</a:t>
            </a:r>
          </a:p>
          <a:p>
            <a:endParaRPr lang="en-US" sz="3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FBC20E-684F-4159-9614-4CF4A8534371}"/>
              </a:ext>
            </a:extLst>
          </p:cNvPr>
          <p:cNvSpPr txBox="1"/>
          <p:nvPr/>
        </p:nvSpPr>
        <p:spPr>
          <a:xfrm>
            <a:off x="941664" y="16739492"/>
            <a:ext cx="38232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The intervention:</a:t>
            </a:r>
          </a:p>
          <a:p>
            <a:r>
              <a:rPr lang="en-US" sz="3600" dirty="0"/>
              <a:t>There ISNT one!</a:t>
            </a:r>
          </a:p>
          <a:p>
            <a:r>
              <a:rPr lang="en-US" sz="3600" dirty="0"/>
              <a:t>That’s the problem and we’re </a:t>
            </a:r>
            <a:r>
              <a:rPr lang="en-US" sz="3600" dirty="0" err="1"/>
              <a:t>gonna</a:t>
            </a:r>
            <a:r>
              <a:rPr lang="en-US" sz="3600" dirty="0"/>
              <a:t> solve it!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DCBF7B4-AE36-43F1-AFFE-0A76B7ED517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907" t="7337" r="20860" b="6706"/>
          <a:stretch/>
        </p:blipFill>
        <p:spPr>
          <a:xfrm>
            <a:off x="-30778174" y="-16714330"/>
            <a:ext cx="18933726" cy="3756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24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99AF3B04-9D51-4889-9CE0-F7F8BF9DF5A8}"/>
              </a:ext>
            </a:extLst>
          </p:cNvPr>
          <p:cNvSpPr/>
          <p:nvPr/>
        </p:nvSpPr>
        <p:spPr>
          <a:xfrm>
            <a:off x="214715" y="-1517795"/>
            <a:ext cx="11520085" cy="8886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309DD38A-FBE6-4931-BEB4-FB2CEC8E4356}"/>
              </a:ext>
            </a:extLst>
          </p:cNvPr>
          <p:cNvSpPr/>
          <p:nvPr/>
        </p:nvSpPr>
        <p:spPr>
          <a:xfrm flipV="1">
            <a:off x="3903932" y="3059657"/>
            <a:ext cx="6054153" cy="1705348"/>
          </a:xfrm>
          <a:prstGeom prst="wedgeEllipseCallout">
            <a:avLst>
              <a:gd name="adj1" fmla="val -62993"/>
              <a:gd name="adj2" fmla="val 54970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DF0DA1-78DE-409C-9F11-5AB715B72E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258" b="99219" l="2344" r="54883">
                        <a14:foregroundMark x1="16211" y1="79492" x2="17773" y2="16992"/>
                        <a14:foregroundMark x1="17773" y1="16992" x2="29492" y2="17383"/>
                        <a14:foregroundMark x1="29492" y1="17383" x2="48438" y2="31055"/>
                        <a14:foregroundMark x1="48438" y1="31055" x2="46289" y2="60352"/>
                        <a14:foregroundMark x1="46289" y1="60352" x2="32227" y2="74609"/>
                        <a14:foregroundMark x1="32227" y1="74609" x2="26953" y2="54883"/>
                        <a14:foregroundMark x1="26953" y1="54883" x2="19727" y2="75781"/>
                        <a14:foregroundMark x1="19727" y1="75781" x2="34961" y2="78711"/>
                        <a14:foregroundMark x1="34961" y1="78711" x2="35938" y2="77734"/>
                        <a14:foregroundMark x1="45313" y1="53906" x2="50977" y2="43945"/>
                        <a14:foregroundMark x1="50977" y1="43945" x2="48047" y2="27734"/>
                        <a14:foregroundMark x1="48047" y1="27734" x2="32813" y2="17188"/>
                        <a14:foregroundMark x1="32813" y1="17188" x2="20117" y2="17188"/>
                        <a14:foregroundMark x1="17578" y1="16211" x2="41016" y2="14258"/>
                        <a14:foregroundMark x1="17578" y1="14258" x2="22070" y2="99609"/>
                        <a14:foregroundMark x1="43945" y1="68359" x2="43359" y2="83594"/>
                        <a14:foregroundMark x1="54102" y1="43359" x2="46875" y2="65430"/>
                        <a14:foregroundMark x1="55078" y1="50000" x2="47461" y2="66602"/>
                        <a14:foregroundMark x1="46680" y1="42188" x2="29297" y2="79297"/>
                        <a14:foregroundMark x1="48828" y1="71680" x2="44727" y2="91797"/>
                        <a14:foregroundMark x1="50586" y1="75781" x2="24414" y2="80078"/>
                        <a14:foregroundMark x1="27344" y1="70117" x2="30664" y2="27930"/>
                        <a14:foregroundMark x1="19141" y1="16406" x2="13477" y2="42188"/>
                        <a14:foregroundMark x1="21484" y1="27344" x2="2344" y2="48828"/>
                        <a14:foregroundMark x1="22852" y1="39258" x2="3906" y2="54883"/>
                        <a14:foregroundMark x1="27539" y1="46094" x2="3711" y2="63086"/>
                        <a14:foregroundMark x1="28711" y1="56641" x2="8789" y2="70313"/>
                        <a14:foregroundMark x1="26758" y1="66016" x2="9375" y2="80078"/>
                        <a14:foregroundMark x1="30273" y1="71484" x2="6836" y2="84180"/>
                        <a14:foregroundMark x1="14453" y1="79492" x2="26367" y2="79688"/>
                        <a14:foregroundMark x1="26367" y1="79688" x2="34766" y2="78711"/>
                        <a14:foregroundMark x1="32227" y1="86719" x2="41602" y2="65625"/>
                        <a14:foregroundMark x1="41602" y1="65625" x2="38867" y2="34766"/>
                        <a14:foregroundMark x1="38867" y1="34766" x2="25391" y2="55469"/>
                        <a14:foregroundMark x1="25391" y1="55469" x2="31055" y2="25977"/>
                        <a14:foregroundMark x1="31055" y1="25977" x2="34375" y2="42383"/>
                        <a14:foregroundMark x1="34375" y1="42383" x2="28711" y2="61523"/>
                        <a14:backgroundMark x1="53906" y1="71289" x2="56055" y2="68750"/>
                        <a14:backgroundMark x1="55664" y1="70117" x2="55664" y2="73047"/>
                        <a14:backgroundMark x1="54297" y1="73633" x2="54492" y2="65625"/>
                        <a14:backgroundMark x1="53711" y1="69922" x2="54102" y2="72266"/>
                        <a14:backgroundMark x1="54883" y1="71680" x2="53516" y2="69141"/>
                      </a14:backgroundRemoval>
                    </a14:imgEffect>
                  </a14:imgLayer>
                </a14:imgProps>
              </a:ext>
            </a:extLst>
          </a:blip>
          <a:srcRect l="15103" t="13632" r="43397" b="13461"/>
          <a:stretch/>
        </p:blipFill>
        <p:spPr>
          <a:xfrm>
            <a:off x="938414" y="364597"/>
            <a:ext cx="2175256" cy="382149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FACA2AF-BD55-42F7-A42C-26CC07F9DB24}"/>
              </a:ext>
            </a:extLst>
          </p:cNvPr>
          <p:cNvSpPr/>
          <p:nvPr/>
        </p:nvSpPr>
        <p:spPr>
          <a:xfrm>
            <a:off x="2065544" y="2411582"/>
            <a:ext cx="914400" cy="9144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943C86-BA6D-4B9E-82B4-674C374DCE67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1849027" y="3970171"/>
            <a:ext cx="0" cy="64633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DAD0CC91-2DA0-487E-99F4-CD1B401D78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980"/>
          <a:stretch/>
        </p:blipFill>
        <p:spPr>
          <a:xfrm>
            <a:off x="3903932" y="3102745"/>
            <a:ext cx="6054153" cy="1758066"/>
          </a:xfrm>
          <a:prstGeom prst="ellipse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511D7AA-6010-4B7F-B369-8E8B3C3A0A4E}"/>
              </a:ext>
            </a:extLst>
          </p:cNvPr>
          <p:cNvSpPr/>
          <p:nvPr/>
        </p:nvSpPr>
        <p:spPr>
          <a:xfrm>
            <a:off x="584384" y="148673"/>
            <a:ext cx="2529286" cy="3821498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C767F43-4152-4CC4-A950-073D0B70ED94}"/>
              </a:ext>
            </a:extLst>
          </p:cNvPr>
          <p:cNvCxnSpPr>
            <a:cxnSpLocks/>
            <a:stCxn id="11" idx="7"/>
          </p:cNvCxnSpPr>
          <p:nvPr/>
        </p:nvCxnSpPr>
        <p:spPr>
          <a:xfrm flipV="1">
            <a:off x="2846033" y="350237"/>
            <a:ext cx="2335567" cy="219525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Terminator 23">
            <a:extLst>
              <a:ext uri="{FF2B5EF4-FFF2-40B4-BE49-F238E27FC236}">
                <a16:creationId xmlns:a16="http://schemas.microsoft.com/office/drawing/2014/main" id="{A3062F49-58B2-4557-8192-7D50C47773C2}"/>
              </a:ext>
            </a:extLst>
          </p:cNvPr>
          <p:cNvSpPr/>
          <p:nvPr/>
        </p:nvSpPr>
        <p:spPr>
          <a:xfrm>
            <a:off x="3816219" y="3393998"/>
            <a:ext cx="1863525" cy="1020026"/>
          </a:xfrm>
          <a:prstGeom prst="flowChartTerminator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Terminator 24">
            <a:extLst>
              <a:ext uri="{FF2B5EF4-FFF2-40B4-BE49-F238E27FC236}">
                <a16:creationId xmlns:a16="http://schemas.microsoft.com/office/drawing/2014/main" id="{258B26E5-B556-465B-B0ED-78C0E5CE7775}"/>
              </a:ext>
            </a:extLst>
          </p:cNvPr>
          <p:cNvSpPr/>
          <p:nvPr/>
        </p:nvSpPr>
        <p:spPr>
          <a:xfrm>
            <a:off x="7455923" y="3350460"/>
            <a:ext cx="2467640" cy="973006"/>
          </a:xfrm>
          <a:prstGeom prst="flowChartTerminator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73862DB-B533-4CF3-8619-D08B1319FE08}"/>
              </a:ext>
            </a:extLst>
          </p:cNvPr>
          <p:cNvCxnSpPr>
            <a:cxnSpLocks/>
            <a:endCxn id="25" idx="2"/>
          </p:cNvCxnSpPr>
          <p:nvPr/>
        </p:nvCxnSpPr>
        <p:spPr>
          <a:xfrm flipH="1" flipV="1">
            <a:off x="8689743" y="4323466"/>
            <a:ext cx="117305" cy="1107473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BE85294-2059-4991-A1BF-C1971CF49D21}"/>
              </a:ext>
            </a:extLst>
          </p:cNvPr>
          <p:cNvCxnSpPr>
            <a:cxnSpLocks/>
          </p:cNvCxnSpPr>
          <p:nvPr/>
        </p:nvCxnSpPr>
        <p:spPr>
          <a:xfrm>
            <a:off x="5504300" y="4428384"/>
            <a:ext cx="1823802" cy="95680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Diagonal Corners Rounded 35">
            <a:extLst>
              <a:ext uri="{FF2B5EF4-FFF2-40B4-BE49-F238E27FC236}">
                <a16:creationId xmlns:a16="http://schemas.microsoft.com/office/drawing/2014/main" id="{3645DFE2-01F0-433F-8D38-929A0E72E4A7}"/>
              </a:ext>
            </a:extLst>
          </p:cNvPr>
          <p:cNvSpPr/>
          <p:nvPr/>
        </p:nvSpPr>
        <p:spPr>
          <a:xfrm>
            <a:off x="6546294" y="5104789"/>
            <a:ext cx="4976048" cy="1168123"/>
          </a:xfrm>
          <a:prstGeom prst="round2DiagRect">
            <a:avLst>
              <a:gd name="adj1" fmla="val 0"/>
              <a:gd name="adj2" fmla="val 3765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LEXICAL INFERENCE:</a:t>
            </a:r>
          </a:p>
          <a:p>
            <a:r>
              <a:rPr lang="en-US" sz="2000" dirty="0">
                <a:solidFill>
                  <a:schemeClr val="tx1"/>
                </a:solidFill>
              </a:rPr>
              <a:t>Does the surrounding word require the sound to be one category versus the other?</a:t>
            </a:r>
          </a:p>
        </p:txBody>
      </p:sp>
      <p:sp>
        <p:nvSpPr>
          <p:cNvPr id="39" name="Rectangle: Diagonal Corners Rounded 38">
            <a:extLst>
              <a:ext uri="{FF2B5EF4-FFF2-40B4-BE49-F238E27FC236}">
                <a16:creationId xmlns:a16="http://schemas.microsoft.com/office/drawing/2014/main" id="{58495949-4384-413D-9E92-DB32959E70EF}"/>
              </a:ext>
            </a:extLst>
          </p:cNvPr>
          <p:cNvSpPr/>
          <p:nvPr/>
        </p:nvSpPr>
        <p:spPr>
          <a:xfrm>
            <a:off x="3427218" y="-339094"/>
            <a:ext cx="7240782" cy="806469"/>
          </a:xfrm>
          <a:prstGeom prst="round2DiagRect">
            <a:avLst>
              <a:gd name="adj1" fmla="val 0"/>
              <a:gd name="adj2" fmla="val 3765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AUDIOVISUAL INTEGRATION:</a:t>
            </a:r>
          </a:p>
          <a:p>
            <a:r>
              <a:rPr lang="en-US" sz="2000" dirty="0">
                <a:solidFill>
                  <a:schemeClr val="tx1"/>
                </a:solidFill>
              </a:rPr>
              <a:t>Do the visual articulatory cues point towards a certain category?</a:t>
            </a:r>
          </a:p>
        </p:txBody>
      </p:sp>
      <p:sp>
        <p:nvSpPr>
          <p:cNvPr id="51" name="Rectangle: Diagonal Corners Rounded 50">
            <a:extLst>
              <a:ext uri="{FF2B5EF4-FFF2-40B4-BE49-F238E27FC236}">
                <a16:creationId xmlns:a16="http://schemas.microsoft.com/office/drawing/2014/main" id="{76E63E92-4EFF-4467-8824-2C184C0F2D00}"/>
              </a:ext>
            </a:extLst>
          </p:cNvPr>
          <p:cNvSpPr/>
          <p:nvPr/>
        </p:nvSpPr>
        <p:spPr>
          <a:xfrm>
            <a:off x="547700" y="4618979"/>
            <a:ext cx="4755208" cy="1607127"/>
          </a:xfrm>
          <a:prstGeom prst="round2DiagRect">
            <a:avLst>
              <a:gd name="adj1" fmla="val 0"/>
              <a:gd name="adj2" fmla="val 3765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PRIOR BELIEFS ABOUT TALKER:</a:t>
            </a:r>
          </a:p>
          <a:p>
            <a:r>
              <a:rPr lang="en-US" sz="2000" dirty="0">
                <a:solidFill>
                  <a:schemeClr val="tx1"/>
                </a:solidFill>
              </a:rPr>
              <a:t>Does this talker (or other talkers sharing salient social or physiological traits) characteristically shift one category?</a:t>
            </a: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id="{D785D760-569D-4F68-91F9-83027F5B1EC0}"/>
              </a:ext>
            </a:extLst>
          </p:cNvPr>
          <p:cNvSpPr/>
          <p:nvPr/>
        </p:nvSpPr>
        <p:spPr>
          <a:xfrm>
            <a:off x="6484135" y="466862"/>
            <a:ext cx="4183865" cy="38263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Lip rounding may imply ’</a:t>
            </a:r>
            <a:r>
              <a:rPr lang="en-US" dirty="0" err="1">
                <a:solidFill>
                  <a:schemeClr val="tx1"/>
                </a:solidFill>
              </a:rPr>
              <a:t>sh</a:t>
            </a:r>
            <a:r>
              <a:rPr lang="en-US" dirty="0">
                <a:solidFill>
                  <a:schemeClr val="tx1"/>
                </a:solidFill>
              </a:rPr>
              <a:t>’ rather than ‘s’</a:t>
            </a: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id="{ED55D0B0-984F-486F-9A9D-45231AE16EF0}"/>
              </a:ext>
            </a:extLst>
          </p:cNvPr>
          <p:cNvSpPr/>
          <p:nvPr/>
        </p:nvSpPr>
        <p:spPr>
          <a:xfrm>
            <a:off x="8500180" y="6273254"/>
            <a:ext cx="3022162" cy="701744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The word “</a:t>
            </a:r>
            <a:r>
              <a:rPr lang="en-US" dirty="0" err="1">
                <a:solidFill>
                  <a:schemeClr val="tx1"/>
                </a:solidFill>
              </a:rPr>
              <a:t>dino</a:t>
            </a:r>
            <a:r>
              <a:rPr lang="en-US" dirty="0">
                <a:solidFill>
                  <a:schemeClr val="tx1"/>
                </a:solidFill>
              </a:rPr>
              <a:t>[s? </a:t>
            </a:r>
            <a:r>
              <a:rPr lang="en-US" dirty="0" err="1">
                <a:solidFill>
                  <a:schemeClr val="tx1"/>
                </a:solidFill>
              </a:rPr>
              <a:t>sh</a:t>
            </a:r>
            <a:r>
              <a:rPr lang="en-US" dirty="0">
                <a:solidFill>
                  <a:schemeClr val="tx1"/>
                </a:solidFill>
              </a:rPr>
              <a:t>?]aur” implies ‘s’ rather than ‘</a:t>
            </a:r>
            <a:r>
              <a:rPr lang="en-US" dirty="0" err="1">
                <a:solidFill>
                  <a:schemeClr val="tx1"/>
                </a:solidFill>
              </a:rPr>
              <a:t>sh</a:t>
            </a:r>
            <a:r>
              <a:rPr lang="en-US" dirty="0">
                <a:solidFill>
                  <a:schemeClr val="tx1"/>
                </a:solidFill>
              </a:rPr>
              <a:t>’</a:t>
            </a:r>
          </a:p>
        </p:txBody>
      </p:sp>
      <p:sp>
        <p:nvSpPr>
          <p:cNvPr id="56" name="Rectangle: Top Corners Rounded 55">
            <a:extLst>
              <a:ext uri="{FF2B5EF4-FFF2-40B4-BE49-F238E27FC236}">
                <a16:creationId xmlns:a16="http://schemas.microsoft.com/office/drawing/2014/main" id="{14247834-065E-40FA-BF67-915F4278AE41}"/>
              </a:ext>
            </a:extLst>
          </p:cNvPr>
          <p:cNvSpPr/>
          <p:nvPr/>
        </p:nvSpPr>
        <p:spPr>
          <a:xfrm>
            <a:off x="1178560" y="6233079"/>
            <a:ext cx="4124348" cy="952063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If the talker were, e.g., Sean Connery, one might expect shifted sounds to belong to the ‘s’ category </a:t>
            </a:r>
          </a:p>
        </p:txBody>
      </p:sp>
      <p:sp>
        <p:nvSpPr>
          <p:cNvPr id="58" name="Rectangle: Diagonal Corners Rounded 57">
            <a:extLst>
              <a:ext uri="{FF2B5EF4-FFF2-40B4-BE49-F238E27FC236}">
                <a16:creationId xmlns:a16="http://schemas.microsoft.com/office/drawing/2014/main" id="{3BCA5121-8C82-4D1E-823B-13C73270D9F7}"/>
              </a:ext>
            </a:extLst>
          </p:cNvPr>
          <p:cNvSpPr/>
          <p:nvPr/>
        </p:nvSpPr>
        <p:spPr>
          <a:xfrm>
            <a:off x="5021288" y="943347"/>
            <a:ext cx="6337591" cy="1120621"/>
          </a:xfrm>
          <a:prstGeom prst="round2DiagRect">
            <a:avLst>
              <a:gd name="adj1" fmla="val 0"/>
              <a:gd name="adj2" fmla="val 37653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EXTERNAL CONTEXT:</a:t>
            </a:r>
          </a:p>
          <a:p>
            <a:r>
              <a:rPr lang="en-US" sz="2000" dirty="0">
                <a:solidFill>
                  <a:schemeClr val="tx1"/>
                </a:solidFill>
              </a:rPr>
              <a:t>Do elements of the environment make one category versus another more likely?</a:t>
            </a:r>
          </a:p>
        </p:txBody>
      </p:sp>
      <p:sp>
        <p:nvSpPr>
          <p:cNvPr id="59" name="Rectangle: Top Corners Rounded 58">
            <a:extLst>
              <a:ext uri="{FF2B5EF4-FFF2-40B4-BE49-F238E27FC236}">
                <a16:creationId xmlns:a16="http://schemas.microsoft.com/office/drawing/2014/main" id="{9C08F54F-F911-4307-B3E7-E62DB568B2C1}"/>
              </a:ext>
            </a:extLst>
          </p:cNvPr>
          <p:cNvSpPr/>
          <p:nvPr/>
        </p:nvSpPr>
        <p:spPr>
          <a:xfrm>
            <a:off x="5537200" y="2078328"/>
            <a:ext cx="5821680" cy="875403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Pointing at the written letter ‘s’ suggests that category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Talking in a clothing store may imply ‘sock’ rather than ‘shock’, given the same “[s? </a:t>
            </a:r>
            <a:r>
              <a:rPr lang="en-US" dirty="0" err="1">
                <a:solidFill>
                  <a:schemeClr val="tx1"/>
                </a:solidFill>
              </a:rPr>
              <a:t>sh</a:t>
            </a:r>
            <a:r>
              <a:rPr lang="en-US" dirty="0">
                <a:solidFill>
                  <a:schemeClr val="tx1"/>
                </a:solidFill>
              </a:rPr>
              <a:t>?]</a:t>
            </a:r>
            <a:r>
              <a:rPr lang="en-US" dirty="0" err="1">
                <a:solidFill>
                  <a:schemeClr val="tx1"/>
                </a:solidFill>
              </a:rPr>
              <a:t>ock</a:t>
            </a:r>
            <a:r>
              <a:rPr lang="en-US" dirty="0">
                <a:solidFill>
                  <a:schemeClr val="tx1"/>
                </a:solidFill>
              </a:rPr>
              <a:t>” acoustics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C3E4CF-5556-4FB8-BF2A-399E0972DCD7}"/>
              </a:ext>
            </a:extLst>
          </p:cNvPr>
          <p:cNvSpPr txBox="1"/>
          <p:nvPr/>
        </p:nvSpPr>
        <p:spPr>
          <a:xfrm>
            <a:off x="223670" y="-1517795"/>
            <a:ext cx="82914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Did they mean ‘s’ or ‘</a:t>
            </a:r>
            <a:r>
              <a:rPr lang="en-US" sz="3600" dirty="0" err="1"/>
              <a:t>sh</a:t>
            </a:r>
            <a:r>
              <a:rPr lang="en-US" sz="3600" dirty="0"/>
              <a:t>’?</a:t>
            </a:r>
          </a:p>
          <a:p>
            <a:r>
              <a:rPr lang="en-US" sz="3600" dirty="0"/>
              <a:t>When acoustics are ambiguous, we rely on: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7987BC3-18CC-4FD6-96D7-8F4E86106E17}"/>
              </a:ext>
            </a:extLst>
          </p:cNvPr>
          <p:cNvSpPr txBox="1"/>
          <p:nvPr/>
        </p:nvSpPr>
        <p:spPr>
          <a:xfrm>
            <a:off x="5686702" y="2975426"/>
            <a:ext cx="7120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S?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16C6855-AA01-4524-B9F9-D2F61C95457B}"/>
              </a:ext>
            </a:extLst>
          </p:cNvPr>
          <p:cNvSpPr txBox="1"/>
          <p:nvPr/>
        </p:nvSpPr>
        <p:spPr>
          <a:xfrm>
            <a:off x="6570393" y="3992223"/>
            <a:ext cx="10679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SH?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EFA4196-E8D7-475A-9833-33C5FB744AD9}"/>
              </a:ext>
            </a:extLst>
          </p:cNvPr>
          <p:cNvSpPr txBox="1"/>
          <p:nvPr/>
        </p:nvSpPr>
        <p:spPr>
          <a:xfrm>
            <a:off x="6145095" y="3578072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?????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604DD6-6F16-4888-AF0D-B9506ACF6C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286445" y="-731894"/>
            <a:ext cx="11904463" cy="913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89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271</Words>
  <Application>Microsoft Office PowerPoint</Application>
  <PresentationFormat>Widescreen</PresentationFormat>
  <Paragraphs>43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Shawn Cummings</dc:creator>
  <cp:lastModifiedBy>Shawn Cummings</cp:lastModifiedBy>
  <cp:revision>8</cp:revision>
  <dcterms:created xsi:type="dcterms:W3CDTF">2022-03-12T20:19:28Z</dcterms:created>
  <dcterms:modified xsi:type="dcterms:W3CDTF">2022-03-21T17:47:16Z</dcterms:modified>
</cp:coreProperties>
</file>